
<file path=[Content_Types].xml><?xml version="1.0" encoding="utf-8"?>
<Types xmlns="http://schemas.openxmlformats.org/package/2006/content-types"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93" r:id="rId1"/>
  </p:sldMasterIdLst>
  <p:notesMasterIdLst>
    <p:notesMasterId r:id="rId19"/>
  </p:notesMasterIdLst>
  <p:sldIdLst>
    <p:sldId id="256" r:id="rId2"/>
    <p:sldId id="257" r:id="rId3"/>
    <p:sldId id="278" r:id="rId4"/>
    <p:sldId id="258" r:id="rId5"/>
    <p:sldId id="259" r:id="rId6"/>
    <p:sldId id="280" r:id="rId7"/>
    <p:sldId id="262" r:id="rId8"/>
    <p:sldId id="264" r:id="rId9"/>
    <p:sldId id="261" r:id="rId10"/>
    <p:sldId id="265" r:id="rId11"/>
    <p:sldId id="279" r:id="rId12"/>
    <p:sldId id="269" r:id="rId13"/>
    <p:sldId id="260" r:id="rId14"/>
    <p:sldId id="271" r:id="rId15"/>
    <p:sldId id="270" r:id="rId16"/>
    <p:sldId id="267" r:id="rId17"/>
    <p:sldId id="28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Objects="1">
      <p:cViewPr varScale="1">
        <p:scale>
          <a:sx n="94" d="100"/>
          <a:sy n="94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A3E87-E115-B142-8061-F56DAB508D11}" type="datetimeFigureOut">
              <a:rPr lang="en-US" smtClean="0"/>
              <a:pPr/>
              <a:t>12/15/13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82DBD-ADF0-1A40-B96C-8CE4D3C8B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2DBD-ADF0-1A40-B96C-8CE4D3C8BF9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2DBD-ADF0-1A40-B96C-8CE4D3C8BF9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2DBD-ADF0-1A40-B96C-8CE4D3C8BF9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2DBD-ADF0-1A40-B96C-8CE4D3C8BF9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2DBD-ADF0-1A40-B96C-8CE4D3C8BF9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2DBD-ADF0-1A40-B96C-8CE4D3C8BF9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2DBD-ADF0-1A40-B96C-8CE4D3C8BF9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2DBD-ADF0-1A40-B96C-8CE4D3C8BF9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2DBD-ADF0-1A40-B96C-8CE4D3C8BF9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2DBD-ADF0-1A40-B96C-8CE4D3C8BF9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2DBD-ADF0-1A40-B96C-8CE4D3C8BF9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Cambria"/>
                <a:ea typeface="+mn-ea"/>
                <a:cs typeface="Cambr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DCE8C594-A075-5244-876B-0D356BD9744A}" type="datetimeFigureOut">
              <a:rPr lang="en-US" smtClean="0"/>
              <a:pPr/>
              <a:t>12/15/13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A36D8968-843B-8341-A42A-F8D1990DB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C594-A075-5244-876B-0D356BD9744A}" type="datetimeFigureOut">
              <a:rPr lang="en-US" smtClean="0"/>
              <a:pPr/>
              <a:t>12/15/13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8968-843B-8341-A42A-F8D1990DB5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C594-A075-5244-876B-0D356BD9744A}" type="datetimeFigureOut">
              <a:rPr lang="en-US" smtClean="0"/>
              <a:pPr/>
              <a:t>12/15/13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8968-843B-8341-A42A-F8D1990DB5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C594-A075-5244-876B-0D356BD9744A}" type="datetimeFigureOut">
              <a:rPr lang="en-US" smtClean="0"/>
              <a:pPr/>
              <a:t>12/15/13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8968-843B-8341-A42A-F8D1990DB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C594-A075-5244-876B-0D356BD9744A}" type="datetimeFigureOut">
              <a:rPr lang="en-US" smtClean="0"/>
              <a:pPr/>
              <a:t>12/15/13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8968-843B-8341-A42A-F8D1990DB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C594-A075-5244-876B-0D356BD9744A}" type="datetimeFigureOut">
              <a:rPr lang="en-US" smtClean="0"/>
              <a:pPr/>
              <a:t>12/15/13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8968-843B-8341-A42A-F8D1990DB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C594-A075-5244-876B-0D356BD9744A}" type="datetimeFigureOut">
              <a:rPr lang="en-US" smtClean="0"/>
              <a:pPr/>
              <a:t>12/15/13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8968-843B-8341-A42A-F8D1990DB5C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C594-A075-5244-876B-0D356BD9744A}" type="datetimeFigureOut">
              <a:rPr lang="en-US" smtClean="0"/>
              <a:pPr/>
              <a:t>12/15/13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8968-843B-8341-A42A-F8D1990DB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62050"/>
          </a:xfrm>
        </p:spPr>
        <p:txBody>
          <a:bodyPr tIns="0" bIns="0" anchor="ctr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870030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C594-A075-5244-876B-0D356BD9744A}" type="datetimeFigureOut">
              <a:rPr lang="en-US" smtClean="0"/>
              <a:pPr/>
              <a:t>12/15/13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8968-843B-8341-A42A-F8D1990DB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C594-A075-5244-876B-0D356BD9744A}" type="datetimeFigureOut">
              <a:rPr lang="en-US" smtClean="0"/>
              <a:pPr/>
              <a:t>12/15/13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8968-843B-8341-A42A-F8D1990DB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C594-A075-5244-876B-0D356BD9744A}" type="datetimeFigureOut">
              <a:rPr lang="en-US" smtClean="0"/>
              <a:pPr/>
              <a:t>12/15/13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8968-843B-8341-A42A-F8D1990DB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C594-A075-5244-876B-0D356BD9744A}" type="datetimeFigureOut">
              <a:rPr lang="en-US" smtClean="0"/>
              <a:pPr/>
              <a:t>12/15/13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8968-843B-8341-A42A-F8D1990DB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C594-A075-5244-876B-0D356BD9744A}" type="datetimeFigureOut">
              <a:rPr lang="en-US" smtClean="0"/>
              <a:pPr/>
              <a:t>12/15/13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8968-843B-8341-A42A-F8D1990DB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DCE8C594-A075-5244-876B-0D356BD9744A}" type="datetimeFigureOut">
              <a:rPr lang="en-US" smtClean="0"/>
              <a:pPr/>
              <a:t>12/15/13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A36D8968-843B-8341-A42A-F8D1990DB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C594-A075-5244-876B-0D356BD9744A}" type="datetimeFigureOut">
              <a:rPr lang="en-US" smtClean="0"/>
              <a:pPr/>
              <a:t>12/15/13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8968-843B-8341-A42A-F8D1990DB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C594-A075-5244-876B-0D356BD9744A}" type="datetimeFigureOut">
              <a:rPr lang="en-US" smtClean="0"/>
              <a:pPr/>
              <a:t>12/15/13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8968-843B-8341-A42A-F8D1990DB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C594-A075-5244-876B-0D356BD9744A}" type="datetimeFigureOut">
              <a:rPr lang="en-US" smtClean="0"/>
              <a:pPr/>
              <a:t>12/15/13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8968-843B-8341-A42A-F8D1990DB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C594-A075-5244-876B-0D356BD9744A}" type="datetimeFigureOut">
              <a:rPr lang="en-US" smtClean="0"/>
              <a:pPr/>
              <a:t>12/15/13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8968-843B-8341-A42A-F8D1990DB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C594-A075-5244-876B-0D356BD9744A}" type="datetimeFigureOut">
              <a:rPr lang="en-US" smtClean="0"/>
              <a:pPr/>
              <a:t>12/15/13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8968-843B-8341-A42A-F8D1990DB5C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C594-A075-5244-876B-0D356BD9744A}" type="datetimeFigureOut">
              <a:rPr lang="en-US" smtClean="0"/>
              <a:pPr/>
              <a:t>12/15/13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8968-843B-8341-A42A-F8D1990DB5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DCE8C594-A075-5244-876B-0D356BD9744A}" type="datetimeFigureOut">
              <a:rPr lang="en-US" smtClean="0"/>
              <a:pPr/>
              <a:t>12/15/13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A36D8968-843B-8341-A42A-F8D1990DB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Cambria"/>
          <a:ea typeface="+mn-ea"/>
          <a:cs typeface="Cambria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Cambria"/>
          <a:ea typeface="+mn-ea"/>
          <a:cs typeface="Cambria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Cambria"/>
          <a:ea typeface="+mn-ea"/>
          <a:cs typeface="Cambria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Cambria"/>
          <a:ea typeface="+mn-ea"/>
          <a:cs typeface="Cambria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762000"/>
            <a:ext cx="6477000" cy="4276344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Cambria"/>
              </a:rPr>
              <a:t>The Elements and Principles of </a:t>
            </a:r>
            <a:br>
              <a:rPr lang="en-US" sz="6600" dirty="0" smtClean="0">
                <a:latin typeface="Cambria"/>
              </a:rPr>
            </a:br>
            <a:r>
              <a:rPr lang="en-US" sz="6600" dirty="0" smtClean="0">
                <a:latin typeface="Cambria"/>
              </a:rPr>
              <a:t>Art Design</a:t>
            </a:r>
            <a:endParaRPr lang="en-US" sz="6600" dirty="0">
              <a:latin typeface="Cambr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Value</a:t>
            </a: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lightness of darkness of an object or color. Often used with drawings.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162050"/>
            <a:ext cx="5441016" cy="4153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Design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47105" y="267493"/>
            <a:ext cx="4648203" cy="7313613"/>
          </a:xfrm>
        </p:spPr>
        <p:txBody>
          <a:bodyPr/>
          <a:lstStyle/>
          <a:p>
            <a:r>
              <a:rPr lang="en-US" dirty="0" smtClean="0"/>
              <a:t>Emphasis</a:t>
            </a:r>
          </a:p>
          <a:p>
            <a:r>
              <a:rPr lang="en-US" dirty="0" smtClean="0"/>
              <a:t>Movement</a:t>
            </a:r>
          </a:p>
          <a:p>
            <a:r>
              <a:rPr lang="en-US" dirty="0" smtClean="0"/>
              <a:t>Unity</a:t>
            </a:r>
          </a:p>
          <a:p>
            <a:r>
              <a:rPr lang="en-US" dirty="0" smtClean="0"/>
              <a:t>Rhythm</a:t>
            </a:r>
          </a:p>
          <a:p>
            <a:r>
              <a:rPr lang="en-US" dirty="0" smtClean="0"/>
              <a:t>Contrast</a:t>
            </a:r>
          </a:p>
          <a:p>
            <a:r>
              <a:rPr lang="en-US" dirty="0" smtClean="0"/>
              <a:t>Variety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Emphasis</a:t>
            </a: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When one area in a work of art stands out more than another. The part that catches your attention first.</a:t>
            </a:r>
            <a:endParaRPr lang="en-US" dirty="0"/>
          </a:p>
        </p:txBody>
      </p:sp>
      <p:pic>
        <p:nvPicPr>
          <p:cNvPr id="4" name="Picture 3" descr="Emphas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674" y="1143000"/>
            <a:ext cx="6854653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Movement</a:t>
            </a: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motion created in a work of art. Often uses the principle of rhythm to achieve this.</a:t>
            </a:r>
            <a:endParaRPr lang="en-US" dirty="0"/>
          </a:p>
        </p:txBody>
      </p:sp>
      <p:pic>
        <p:nvPicPr>
          <p:cNvPr id="4" name="Picture 3" descr="Orange Line @ eTech 20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674" y="1143000"/>
            <a:ext cx="6854653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u="sng" dirty="0" smtClean="0"/>
              <a:t>Unity</a:t>
            </a: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feeling of wholeness or the parts belonging together.</a:t>
            </a:r>
            <a:endParaRPr lang="en-US" dirty="0"/>
          </a:p>
        </p:txBody>
      </p:sp>
      <p:pic>
        <p:nvPicPr>
          <p:cNvPr id="4" name="Picture 3" descr="Series V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615" y="1143000"/>
            <a:ext cx="650477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Rhythm</a:t>
            </a: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repetition of lines, shapes, or colors to create a feeling of movement.</a:t>
            </a:r>
            <a:endParaRPr lang="en-US" dirty="0"/>
          </a:p>
        </p:txBody>
      </p:sp>
      <p:pic>
        <p:nvPicPr>
          <p:cNvPr id="4" name="Picture 3" descr="Spiral Stairca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Contrast</a:t>
            </a: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 difference created when elements are placed next to each other in a work of art.</a:t>
            </a:r>
            <a:endParaRPr lang="en-US" dirty="0"/>
          </a:p>
        </p:txBody>
      </p:sp>
      <p:pic>
        <p:nvPicPr>
          <p:cNvPr id="4" name="Picture 3" descr="Al Fondo a la Derech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245" y="1143000"/>
            <a:ext cx="293751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Variety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use of different lines, shapes, and colors in a piece of work.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016193"/>
            <a:ext cx="4373957" cy="4373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Elements of design </a:t>
            </a:r>
            <a:r>
              <a:rPr lang="en-US" dirty="0" smtClean="0"/>
              <a:t>are the parts.</a:t>
            </a:r>
          </a:p>
          <a:p>
            <a:pPr lvl="1"/>
            <a:r>
              <a:rPr lang="en-US" dirty="0" smtClean="0"/>
              <a:t>They structure and carry the work.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b="1" dirty="0" smtClean="0"/>
              <a:t>Principles of design </a:t>
            </a:r>
            <a:r>
              <a:rPr lang="en-US" dirty="0" smtClean="0"/>
              <a:t>are concepts.</a:t>
            </a:r>
          </a:p>
          <a:p>
            <a:pPr lvl="1"/>
            <a:r>
              <a:rPr lang="en-US" dirty="0" smtClean="0"/>
              <a:t>They affect content and message.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Elements of Design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47105" y="267493"/>
            <a:ext cx="4648203" cy="7313613"/>
          </a:xfrm>
        </p:spPr>
        <p:txBody>
          <a:bodyPr/>
          <a:lstStyle/>
          <a:p>
            <a:r>
              <a:rPr lang="en-US" dirty="0" smtClean="0"/>
              <a:t>Line</a:t>
            </a:r>
          </a:p>
          <a:p>
            <a:r>
              <a:rPr lang="en-US" dirty="0" smtClean="0"/>
              <a:t>Form</a:t>
            </a:r>
          </a:p>
          <a:p>
            <a:r>
              <a:rPr lang="en-US" dirty="0" smtClean="0"/>
              <a:t>Space</a:t>
            </a:r>
          </a:p>
          <a:p>
            <a:r>
              <a:rPr lang="en-US" dirty="0" smtClean="0"/>
              <a:t>Texture</a:t>
            </a:r>
          </a:p>
          <a:p>
            <a:r>
              <a:rPr lang="en-US" dirty="0" smtClean="0"/>
              <a:t>Shape</a:t>
            </a:r>
          </a:p>
          <a:p>
            <a:r>
              <a:rPr lang="en-US" dirty="0" smtClean="0"/>
              <a:t>Color</a:t>
            </a:r>
          </a:p>
          <a:p>
            <a:r>
              <a:rPr lang="en-US" dirty="0" smtClean="0"/>
              <a:t>Value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Line</a:t>
            </a:r>
            <a:endParaRPr lang="en-US" u="sng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914400" y="5870030"/>
            <a:ext cx="7315200" cy="98797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Strokes that show motion and connect two points. May be vertical, horizontal or diagonal, curved, straight, zigzag, or show emotion.</a:t>
            </a:r>
            <a:endParaRPr lang="en-US" dirty="0"/>
          </a:p>
        </p:txBody>
      </p:sp>
      <p:pic>
        <p:nvPicPr>
          <p:cNvPr id="10" name="Picture 9" descr="Line Up The Col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599307"/>
            <a:ext cx="5486400" cy="3659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Form</a:t>
            </a: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14400" y="5410200"/>
            <a:ext cx="73152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Shows an object in space, the mass or positive space it occupies. The term usually used when describing 3-D objects.</a:t>
            </a:r>
          </a:p>
        </p:txBody>
      </p:sp>
      <p:pic>
        <p:nvPicPr>
          <p:cNvPr id="4" name="Picture 3" descr="Ice For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143000"/>
            <a:ext cx="5029200" cy="37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Space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What is between objects, also known as negative space.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162050"/>
            <a:ext cx="4343400" cy="4246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Texture</a:t>
            </a: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feel, real or implied, on an object or its surface.</a:t>
            </a:r>
            <a:endParaRPr lang="en-US" dirty="0"/>
          </a:p>
        </p:txBody>
      </p:sp>
      <p:pic>
        <p:nvPicPr>
          <p:cNvPr id="4" name="Picture 3" descr="Tapete de Plastico - 20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860" y="1143000"/>
            <a:ext cx="607228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Shape</a:t>
            </a: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Area enclosed when both sides of a line meet. Shapes can be geometric or organic.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792755"/>
            <a:ext cx="3810000" cy="5077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Color</a:t>
            </a: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Hue. May be complimentary, analogous, primary, secondary, tertiary, or part of a color wheel.</a:t>
            </a:r>
            <a:endParaRPr lang="en-US" dirty="0"/>
          </a:p>
        </p:txBody>
      </p:sp>
      <p:pic>
        <p:nvPicPr>
          <p:cNvPr id="4" name="Picture 3" descr="rainbow colored milk drop splash (Explore 10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674" y="1143000"/>
            <a:ext cx="6854653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281</TotalTime>
  <Words>311</Words>
  <Application>Microsoft Macintosh PowerPoint</Application>
  <PresentationFormat>On-screen Show (4:3)</PresentationFormat>
  <Paragraphs>59</Paragraphs>
  <Slides>17</Slides>
  <Notes>11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Inkwell</vt:lpstr>
      <vt:lpstr>The Elements and Principles of  Art Design</vt:lpstr>
      <vt:lpstr>What Are They?</vt:lpstr>
      <vt:lpstr>Elements of Design</vt:lpstr>
      <vt:lpstr>Line</vt:lpstr>
      <vt:lpstr>Form</vt:lpstr>
      <vt:lpstr>Space</vt:lpstr>
      <vt:lpstr>Texture</vt:lpstr>
      <vt:lpstr>Shape</vt:lpstr>
      <vt:lpstr>Color</vt:lpstr>
      <vt:lpstr>Value</vt:lpstr>
      <vt:lpstr>Principles of Design</vt:lpstr>
      <vt:lpstr>Emphasis</vt:lpstr>
      <vt:lpstr>Movement</vt:lpstr>
      <vt:lpstr>Unity</vt:lpstr>
      <vt:lpstr>Rhythm</vt:lpstr>
      <vt:lpstr>Contrast</vt:lpstr>
      <vt:lpstr>Variety</vt:lpstr>
    </vt:vector>
  </TitlesOfParts>
  <Company>Central Michigan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Elements and Principles of  Design</dc:title>
  <dc:creator>ehsstudent</dc:creator>
  <cp:lastModifiedBy>Kari Petitt</cp:lastModifiedBy>
  <cp:revision>28</cp:revision>
  <dcterms:created xsi:type="dcterms:W3CDTF">2013-12-16T05:22:27Z</dcterms:created>
  <dcterms:modified xsi:type="dcterms:W3CDTF">2013-12-16T05:23:00Z</dcterms:modified>
</cp:coreProperties>
</file>